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57" r:id="rId3"/>
    <p:sldId id="354" r:id="rId4"/>
    <p:sldId id="491" r:id="rId5"/>
    <p:sldId id="492" r:id="rId6"/>
    <p:sldId id="494" r:id="rId7"/>
    <p:sldId id="501" r:id="rId8"/>
    <p:sldId id="495" r:id="rId9"/>
    <p:sldId id="496" r:id="rId10"/>
    <p:sldId id="493" r:id="rId11"/>
    <p:sldId id="502" r:id="rId12"/>
    <p:sldId id="503" r:id="rId13"/>
    <p:sldId id="505" r:id="rId14"/>
    <p:sldId id="504" r:id="rId15"/>
    <p:sldId id="506" r:id="rId16"/>
    <p:sldId id="507" r:id="rId17"/>
    <p:sldId id="508" r:id="rId18"/>
    <p:sldId id="509" r:id="rId19"/>
    <p:sldId id="500" r:id="rId20"/>
    <p:sldId id="513" r:id="rId21"/>
    <p:sldId id="514" r:id="rId22"/>
    <p:sldId id="533" r:id="rId23"/>
    <p:sldId id="518" r:id="rId24"/>
    <p:sldId id="511" r:id="rId25"/>
    <p:sldId id="497" r:id="rId26"/>
    <p:sldId id="498" r:id="rId27"/>
    <p:sldId id="522" r:id="rId28"/>
    <p:sldId id="536" r:id="rId29"/>
    <p:sldId id="537" r:id="rId30"/>
    <p:sldId id="538" r:id="rId31"/>
    <p:sldId id="550" r:id="rId32"/>
    <p:sldId id="539" r:id="rId33"/>
    <p:sldId id="549" r:id="rId34"/>
    <p:sldId id="515" r:id="rId35"/>
    <p:sldId id="544" r:id="rId36"/>
    <p:sldId id="551" r:id="rId37"/>
    <p:sldId id="554" r:id="rId38"/>
    <p:sldId id="545" r:id="rId39"/>
    <p:sldId id="555" r:id="rId40"/>
    <p:sldId id="556" r:id="rId41"/>
    <p:sldId id="558" r:id="rId42"/>
    <p:sldId id="559" r:id="rId43"/>
    <p:sldId id="553" r:id="rId44"/>
    <p:sldId id="552" r:id="rId45"/>
    <p:sldId id="566" r:id="rId46"/>
    <p:sldId id="567" r:id="rId47"/>
    <p:sldId id="517" r:id="rId48"/>
    <p:sldId id="526" r:id="rId49"/>
    <p:sldId id="527" r:id="rId50"/>
    <p:sldId id="561" r:id="rId51"/>
    <p:sldId id="562" r:id="rId52"/>
    <p:sldId id="563" r:id="rId53"/>
    <p:sldId id="560" r:id="rId54"/>
    <p:sldId id="564" r:id="rId55"/>
    <p:sldId id="529" r:id="rId56"/>
    <p:sldId id="565" r:id="rId57"/>
    <p:sldId id="569" r:id="rId58"/>
    <p:sldId id="568" r:id="rId59"/>
    <p:sldId id="570" r:id="rId60"/>
    <p:sldId id="571" r:id="rId61"/>
    <p:sldId id="572" r:id="rId62"/>
    <p:sldId id="574" r:id="rId63"/>
    <p:sldId id="573" r:id="rId64"/>
    <p:sldId id="575" r:id="rId65"/>
    <p:sldId id="576" r:id="rId66"/>
    <p:sldId id="577" r:id="rId67"/>
    <p:sldId id="578" r:id="rId68"/>
    <p:sldId id="528" r:id="rId69"/>
    <p:sldId id="579" r:id="rId70"/>
    <p:sldId id="580" r:id="rId71"/>
    <p:sldId id="581" r:id="rId72"/>
    <p:sldId id="582" r:id="rId73"/>
    <p:sldId id="584" r:id="rId74"/>
    <p:sldId id="583" r:id="rId75"/>
    <p:sldId id="585" r:id="rId76"/>
    <p:sldId id="586" r:id="rId77"/>
    <p:sldId id="587" r:id="rId78"/>
    <p:sldId id="516" r:id="rId79"/>
    <p:sldId id="520" r:id="rId80"/>
    <p:sldId id="589" r:id="rId81"/>
    <p:sldId id="590" r:id="rId82"/>
    <p:sldId id="592" r:id="rId83"/>
    <p:sldId id="521" r:id="rId84"/>
    <p:sldId id="593" r:id="rId85"/>
    <p:sldId id="594" r:id="rId86"/>
    <p:sldId id="542" r:id="rId87"/>
    <p:sldId id="512" r:id="rId88"/>
    <p:sldId id="546" r:id="rId89"/>
    <p:sldId id="547" r:id="rId90"/>
    <p:sldId id="535" r:id="rId91"/>
    <p:sldId id="548" r:id="rId92"/>
    <p:sldId id="543" r:id="rId93"/>
    <p:sldId id="596" r:id="rId94"/>
    <p:sldId id="597" r:id="rId95"/>
    <p:sldId id="598" r:id="rId96"/>
    <p:sldId id="524" r:id="rId97"/>
    <p:sldId id="519" r:id="rId98"/>
    <p:sldId id="534" r:id="rId99"/>
    <p:sldId id="541" r:id="rId100"/>
    <p:sldId id="599" r:id="rId10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2432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329" userDrawn="1">
          <p15:clr>
            <a:srgbClr val="A4A3A4"/>
          </p15:clr>
        </p15:guide>
        <p15:guide id="7" pos="2835" userDrawn="1">
          <p15:clr>
            <a:srgbClr val="A4A3A4"/>
          </p15:clr>
        </p15:guide>
        <p15:guide id="8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3" autoAdjust="0"/>
    <p:restoredTop sz="96370" autoAdjust="0"/>
  </p:normalViewPr>
  <p:slideViewPr>
    <p:cSldViewPr snapToGrid="0" showGuides="1">
      <p:cViewPr varScale="1">
        <p:scale>
          <a:sx n="65" d="100"/>
          <a:sy n="65" d="100"/>
        </p:scale>
        <p:origin x="1428" y="72"/>
      </p:cViewPr>
      <p:guideLst>
        <p:guide orient="horz" pos="2160"/>
        <p:guide pos="2880"/>
        <p:guide orient="horz" pos="720"/>
        <p:guide orient="horz" pos="2432"/>
        <p:guide pos="431"/>
        <p:guide pos="5329"/>
        <p:guide pos="2835"/>
        <p:guide pos="29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52644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BD5EF0F-BF75-4204-A10C-32E36F001C7A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3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648" cy="481028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18" y="2"/>
            <a:ext cx="3169647" cy="481028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B90D4B63-4451-4DE2-8280-3AABFB350ECD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958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37" y="4621146"/>
            <a:ext cx="5852160" cy="3779718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69648" cy="481028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18" y="9120172"/>
            <a:ext cx="3169647" cy="481028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7A42DD3E-00B6-416E-AC75-69A69457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8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F97758-1C8A-4272-ACB6-B8717C72292B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2FE3F-1C1F-44B8-88BC-E6608E5CBD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143250"/>
            <a:ext cx="20304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273425" y="2840038"/>
            <a:ext cx="2889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  <a:p>
            <a:pPr>
              <a:defRPr/>
            </a:pPr>
            <a:r>
              <a:rPr lang="en-US" sz="16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0" spc="-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987675" y="2874963"/>
            <a:ext cx="0" cy="10080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 userDrawn="1"/>
        </p:nvSpPr>
        <p:spPr>
          <a:xfrm>
            <a:off x="3490913" y="2830513"/>
            <a:ext cx="10318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90913" y="3074988"/>
            <a:ext cx="13684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ONSTRUCTION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0913" y="3556000"/>
            <a:ext cx="12969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EVELOPMENT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0913" y="3321050"/>
            <a:ext cx="12969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</a:p>
        </p:txBody>
      </p:sp>
    </p:spTree>
    <p:extLst>
      <p:ext uri="{BB962C8B-B14F-4D97-AF65-F5344CB8AC3E}">
        <p14:creationId xmlns:p14="http://schemas.microsoft.com/office/powerpoint/2010/main" val="229569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3007519" cy="71596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685800"/>
            <a:ext cx="4685109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742897"/>
            <a:ext cx="3007519" cy="44293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76250" y="6534148"/>
            <a:ext cx="7886700" cy="21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60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78631" y="6524623"/>
            <a:ext cx="7693819" cy="21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Click to edit Master title style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0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78631" y="6524623"/>
            <a:ext cx="7693819" cy="21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Click to edit Master title style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1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85800"/>
            <a:ext cx="8001000" cy="54911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cxnSp>
        <p:nvCxnSpPr>
          <p:cNvPr id="5" name="Straight Connector 4"/>
          <p:cNvCxnSpPr>
            <a:cxnSpLocks/>
            <a:stCxn id="3" idx="1"/>
            <a:endCxn id="3" idx="3"/>
          </p:cNvCxnSpPr>
          <p:nvPr userDrawn="1"/>
        </p:nvCxnSpPr>
        <p:spPr>
          <a:xfrm>
            <a:off x="571500" y="3431382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71500" y="1306094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78631" y="6496959"/>
            <a:ext cx="438761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Autodesk Navisworks Course for Technical Officer (Structural)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249680"/>
            <a:ext cx="9144000" cy="4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921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249680"/>
            <a:ext cx="9144000" cy="4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85800"/>
            <a:ext cx="8001000" cy="57250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0000000000000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8631" y="6496959"/>
            <a:ext cx="438761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Autodesk Navisworks Course for Technical Officer (Structural)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577850" y="1306514"/>
            <a:ext cx="5340350" cy="305688"/>
          </a:xfrm>
        </p:spPr>
        <p:txBody>
          <a:bodyPr>
            <a:normAutofit/>
          </a:bodyPr>
          <a:lstStyle>
            <a:lvl1pPr marL="0" indent="0">
              <a:buNone/>
              <a:defRPr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577850" y="1589066"/>
            <a:ext cx="4077277" cy="1712140"/>
          </a:xfrm>
        </p:spPr>
        <p:txBody>
          <a:bodyPr>
            <a:normAutofit/>
          </a:bodyPr>
          <a:lstStyle>
            <a:lvl1pPr marL="0" indent="0">
              <a:buNone/>
              <a:defRPr sz="1000" b="0" cap="none" spc="0">
                <a:ln w="0"/>
                <a:solidFill>
                  <a:schemeClr val="tx1"/>
                </a:solidFill>
                <a:effectLst/>
                <a:latin typeface="Helvetica" panose="020B0500000000000000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2"/>
          </p:nvPr>
        </p:nvSpPr>
        <p:spPr>
          <a:xfrm>
            <a:off x="577850" y="3433416"/>
            <a:ext cx="5340350" cy="305688"/>
          </a:xfrm>
        </p:spPr>
        <p:txBody>
          <a:bodyPr>
            <a:normAutofit/>
          </a:bodyPr>
          <a:lstStyle>
            <a:lvl1pPr marL="0" indent="0">
              <a:buNone/>
              <a:defRPr lang="en-US" sz="12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13"/>
          </p:nvPr>
        </p:nvSpPr>
        <p:spPr>
          <a:xfrm>
            <a:off x="577850" y="3715968"/>
            <a:ext cx="4077277" cy="1712140"/>
          </a:xfrm>
        </p:spPr>
        <p:txBody>
          <a:bodyPr>
            <a:normAutofit/>
          </a:bodyPr>
          <a:lstStyle>
            <a:lvl1pPr marL="0" indent="0">
              <a:buNone/>
              <a:defRPr lang="en-US" sz="1000" b="0" kern="1200" cap="none" spc="0" dirty="0" smtClean="0">
                <a:ln w="0"/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072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249680"/>
            <a:ext cx="9144000" cy="4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85800"/>
            <a:ext cx="8001000" cy="57250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500000000000000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8631" y="6496959"/>
            <a:ext cx="438761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Autodesk Navisworks Course for Technical Officer (Structural)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577850" y="1306514"/>
            <a:ext cx="5340350" cy="305688"/>
          </a:xfrm>
        </p:spPr>
        <p:txBody>
          <a:bodyPr>
            <a:normAutofit/>
          </a:bodyPr>
          <a:lstStyle>
            <a:lvl1pPr marL="0" indent="0">
              <a:buNone/>
              <a:defRPr sz="1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1"/>
          </p:nvPr>
        </p:nvSpPr>
        <p:spPr>
          <a:xfrm>
            <a:off x="577850" y="1589066"/>
            <a:ext cx="5340350" cy="1712140"/>
          </a:xfrm>
        </p:spPr>
        <p:txBody>
          <a:bodyPr>
            <a:normAutofit/>
          </a:bodyPr>
          <a:lstStyle>
            <a:lvl1pPr marL="0" indent="0">
              <a:buNone/>
              <a:defRPr sz="1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2"/>
          </p:nvPr>
        </p:nvSpPr>
        <p:spPr>
          <a:xfrm>
            <a:off x="577850" y="3433416"/>
            <a:ext cx="5340350" cy="305688"/>
          </a:xfrm>
        </p:spPr>
        <p:txBody>
          <a:bodyPr>
            <a:normAutofit/>
          </a:bodyPr>
          <a:lstStyle>
            <a:lvl1pPr marL="0" indent="0">
              <a:buNone/>
              <a:defRPr lang="en-US" sz="12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13"/>
          </p:nvPr>
        </p:nvSpPr>
        <p:spPr>
          <a:xfrm>
            <a:off x="577850" y="3715968"/>
            <a:ext cx="5340350" cy="1712140"/>
          </a:xfrm>
        </p:spPr>
        <p:txBody>
          <a:bodyPr>
            <a:normAutofit/>
          </a:bodyPr>
          <a:lstStyle>
            <a:lvl1pPr marL="0" indent="0">
              <a:buNone/>
              <a:defRPr lang="en-US" sz="10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9656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62274"/>
            <a:ext cx="7886700" cy="466725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522664"/>
            <a:ext cx="7886700" cy="15001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000" b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F97758-1C8A-4272-ACB6-B8717C72292B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92FE3F-1C1F-44B8-88BC-E6608E5CBD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 rot="5400000">
            <a:off x="432750" y="3182303"/>
            <a:ext cx="231780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7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</p:spTree>
    <p:extLst>
      <p:ext uri="{BB962C8B-B14F-4D97-AF65-F5344CB8AC3E}">
        <p14:creationId xmlns:p14="http://schemas.microsoft.com/office/powerpoint/2010/main" val="243532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" y="6497908"/>
            <a:ext cx="753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5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534148"/>
            <a:ext cx="7886700" cy="21272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49680"/>
            <a:ext cx="9144000" cy="4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7758-1C8A-4272-ACB6-B8717C72292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FE3F-1C1F-44B8-88BC-E6608E5CB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1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95322"/>
            <a:ext cx="2949178" cy="7810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050" y="685800"/>
            <a:ext cx="4743450" cy="54784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653994"/>
            <a:ext cx="2949178" cy="45182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156200"/>
            <a:ext cx="9467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24625"/>
            <a:ext cx="7810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 userDrawn="1"/>
        </p:nvSpPr>
        <p:spPr bwMode="auto">
          <a:xfrm rot="5400000">
            <a:off x="318452" y="6608127"/>
            <a:ext cx="212726" cy="457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flipV="1">
            <a:off x="571500" y="344667"/>
            <a:ext cx="5638800" cy="1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2"/>
          <p:cNvSpPr txBox="1">
            <a:spLocks/>
          </p:cNvSpPr>
          <p:nvPr userDrawn="1"/>
        </p:nvSpPr>
        <p:spPr bwMode="auto">
          <a:xfrm>
            <a:off x="6265069" y="285490"/>
            <a:ext cx="2374106" cy="678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lIns="91406" tIns="45703" rIns="91406" bIns="4570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>
              <a:defRPr/>
            </a:pPr>
            <a:r>
              <a:rPr lang="en-US" altLang="en-US" sz="700" kern="0" dirty="0">
                <a:solidFill>
                  <a:srgbClr val="0070C0"/>
                </a:solidFill>
              </a:rPr>
              <a:t>A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DVANCED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C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ONSTRUCTION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I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NFORMATION</a:t>
            </a:r>
            <a:r>
              <a:rPr lang="en-US" altLang="en-US" sz="700" kern="0" dirty="0"/>
              <a:t>   </a:t>
            </a:r>
            <a:r>
              <a:rPr lang="en-US" altLang="en-US" sz="700" kern="0" dirty="0">
                <a:solidFill>
                  <a:srgbClr val="0070C0"/>
                </a:solidFill>
              </a:rPr>
              <a:t>D</a:t>
            </a:r>
            <a:r>
              <a:rPr lang="en-US" altLang="en-US" sz="700" kern="0" dirty="0">
                <a:solidFill>
                  <a:schemeClr val="bg1">
                    <a:lumMod val="50000"/>
                  </a:schemeClr>
                </a:solidFill>
              </a:rPr>
              <a:t>EVELOPMENT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76250" y="6534148"/>
            <a:ext cx="7886700" cy="21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8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6F97758-1C8A-4272-ACB6-B8717C72292B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92FE3F-1C1F-44B8-88BC-E6608E5CB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3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540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  <p15:guide id="7" orient="horz" pos="3024" userDrawn="1">
          <p15:clr>
            <a:srgbClr val="A4A3A4"/>
          </p15:clr>
        </p15:guide>
        <p15:guide id="8" orient="horz" pos="129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8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Open File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707A48-9E12-4A7B-8173-55D3C5197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0" y="1530577"/>
            <a:ext cx="2804675" cy="2838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3241-F895-4E2C-AF12-3039A387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87" y="1828169"/>
            <a:ext cx="52959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98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771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Background Setting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D11DB-83FC-47DF-B7B1-983E91C2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57212"/>
            <a:ext cx="5839345" cy="42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Navigate 3D Model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FEA30-460D-47E3-8B42-880C0A8B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1142"/>
            <a:ext cx="4943475" cy="1438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10CBB-3C50-45D5-9FC5-D6CFE6BE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37" y="1521142"/>
            <a:ext cx="1290163" cy="3396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BFC18-13A0-4056-8725-448F67A0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902408"/>
            <a:ext cx="7305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Dealing with Objects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87DA7-5A39-4567-AA81-4439278B6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14"/>
          <a:stretch/>
        </p:blipFill>
        <p:spPr>
          <a:xfrm>
            <a:off x="571500" y="1330468"/>
            <a:ext cx="2593326" cy="103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0B7B9-3844-41E4-88E8-C62B4665E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634132"/>
            <a:ext cx="1990725" cy="9715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F41411-C9ED-48BC-8B47-F53ABB8B6790}"/>
              </a:ext>
            </a:extLst>
          </p:cNvPr>
          <p:cNvSpPr/>
          <p:nvPr/>
        </p:nvSpPr>
        <p:spPr>
          <a:xfrm>
            <a:off x="2562225" y="1396748"/>
            <a:ext cx="602601" cy="7003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B930D5-1DB4-4DCB-8089-6ABF31F1D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993527"/>
            <a:ext cx="29241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5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Dealing with Objects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04F06-49B7-44C4-9C98-1FE458E6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6931"/>
            <a:ext cx="1504950" cy="9906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C26055-203C-4AAE-91D5-C2ED88FC0504}"/>
              </a:ext>
            </a:extLst>
          </p:cNvPr>
          <p:cNvSpPr/>
          <p:nvPr/>
        </p:nvSpPr>
        <p:spPr>
          <a:xfrm>
            <a:off x="1484866" y="1545598"/>
            <a:ext cx="591584" cy="70424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4CFCB-5437-4689-A088-33C256A2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78" y="1381510"/>
            <a:ext cx="3913853" cy="43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5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EDC3E-86ED-4FB8-B925-B76F5E47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97657"/>
            <a:ext cx="3533775" cy="10001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Dealing with Objects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C26055-203C-4AAE-91D5-C2ED88FC0504}"/>
              </a:ext>
            </a:extLst>
          </p:cNvPr>
          <p:cNvSpPr/>
          <p:nvPr/>
        </p:nvSpPr>
        <p:spPr>
          <a:xfrm>
            <a:off x="3049261" y="1397657"/>
            <a:ext cx="1056013" cy="9158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364CF-2BDA-4C84-9F7E-B88E4D6C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537134"/>
            <a:ext cx="4430904" cy="32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7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258610-8513-46FD-932C-49C0BA910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7"/>
          <a:stretch/>
        </p:blipFill>
        <p:spPr>
          <a:xfrm>
            <a:off x="571500" y="1277075"/>
            <a:ext cx="3482707" cy="10382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Selection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C26055-203C-4AAE-91D5-C2ED88FC0504}"/>
              </a:ext>
            </a:extLst>
          </p:cNvPr>
          <p:cNvSpPr/>
          <p:nvPr/>
        </p:nvSpPr>
        <p:spPr>
          <a:xfrm>
            <a:off x="995421" y="1258305"/>
            <a:ext cx="701178" cy="8281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4DBE73-396B-4324-A3A9-1E3170623984}"/>
              </a:ext>
            </a:extLst>
          </p:cNvPr>
          <p:cNvSpPr/>
          <p:nvPr/>
        </p:nvSpPr>
        <p:spPr>
          <a:xfrm>
            <a:off x="3020688" y="1708938"/>
            <a:ext cx="791148" cy="3775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C1E88-E878-486D-99F7-4E962941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732402"/>
            <a:ext cx="2028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Section View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4CEA5-603D-47A9-8107-693D2BB41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56473"/>
            <a:ext cx="6477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B0B7C-2E42-4B62-B3DC-41452FF0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61" y="1456473"/>
            <a:ext cx="4562189" cy="34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Mark-up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691BD-B02D-49A3-AF76-64D40EF2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427499"/>
            <a:ext cx="7574663" cy="1074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A8058-A073-4D27-B546-44998F90B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7" y="2843212"/>
            <a:ext cx="2628900" cy="117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9D87B-09CC-49FF-A7C9-7FBE85E6A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57" y="4155280"/>
            <a:ext cx="1285875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19698F-21A5-42F7-BCEA-6CF8FF835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420" y="2742762"/>
            <a:ext cx="2105025" cy="183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81F656-7CB2-4C88-983C-BF57CB379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799" y="2713620"/>
            <a:ext cx="1105875" cy="2976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CF9ED-4CFF-4408-A9F4-CB509209F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312" y="2671325"/>
            <a:ext cx="1409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Save NWF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D4467-D14B-4DE3-AA51-3E5E3EF8C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0"/>
          <a:stretch/>
        </p:blipFill>
        <p:spPr>
          <a:xfrm>
            <a:off x="434583" y="1531938"/>
            <a:ext cx="895408" cy="949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CC2660-E017-45DF-9BEB-6B55509BA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0"/>
          <a:stretch/>
        </p:blipFill>
        <p:spPr>
          <a:xfrm>
            <a:off x="651151" y="2090006"/>
            <a:ext cx="895408" cy="949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EDBF4E-63B1-45B0-BB1A-A8A919E08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0"/>
          <a:stretch/>
        </p:blipFill>
        <p:spPr>
          <a:xfrm>
            <a:off x="988036" y="2564920"/>
            <a:ext cx="895408" cy="94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F1A90-04DE-41CC-9265-F9CEBD87B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29" y="1656019"/>
            <a:ext cx="1933575" cy="17716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60769D-DF44-4934-8EE1-6939DFAF70EC}"/>
              </a:ext>
            </a:extLst>
          </p:cNvPr>
          <p:cNvSpPr/>
          <p:nvPr/>
        </p:nvSpPr>
        <p:spPr>
          <a:xfrm>
            <a:off x="2225249" y="2658419"/>
            <a:ext cx="784651" cy="8372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FF0D6D-7D15-46A9-A65C-22AB67064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420"/>
          <a:stretch/>
        </p:blipFill>
        <p:spPr>
          <a:xfrm>
            <a:off x="2220329" y="4017286"/>
            <a:ext cx="1933575" cy="10024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05887E-841A-49D3-8D62-0F41FE9BC442}"/>
              </a:ext>
            </a:extLst>
          </p:cNvPr>
          <p:cNvSpPr/>
          <p:nvPr/>
        </p:nvSpPr>
        <p:spPr>
          <a:xfrm>
            <a:off x="2804316" y="4340039"/>
            <a:ext cx="558010" cy="6000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62274"/>
            <a:ext cx="7886700" cy="466725"/>
          </a:xfrm>
        </p:spPr>
        <p:txBody>
          <a:bodyPr>
            <a:noAutofit/>
          </a:bodyPr>
          <a:lstStyle/>
          <a:p>
            <a:br>
              <a:rPr lang="en-US" sz="2200" dirty="0"/>
            </a:br>
            <a:br>
              <a:rPr lang="en-US" sz="2200" dirty="0"/>
            </a:br>
            <a:r>
              <a:rPr lang="en-US" dirty="0"/>
              <a:t>Autodesk Navisworks Course for Technical Officer (Structural)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Presented by</a:t>
            </a:r>
          </a:p>
          <a:p>
            <a:pPr>
              <a:lnSpc>
                <a:spcPct val="100000"/>
              </a:lnSpc>
            </a:pPr>
            <a:r>
              <a:rPr lang="en-US" dirty="0"/>
              <a:t>David Fung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5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Combine Models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2F4A2-DA4B-4CCC-BCB4-F385BCB5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58305"/>
            <a:ext cx="8271763" cy="45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Combine Models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66B65-4A26-4330-912F-E2C63956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03" y="1484814"/>
            <a:ext cx="2333625" cy="4010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4BBE4-A675-42B2-B596-0F84D942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40" y="1886452"/>
            <a:ext cx="2371725" cy="340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22E4C2-641A-4B87-BF6D-AE57062D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84814"/>
            <a:ext cx="9810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Render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FEA30-460D-47E3-8B42-880C0A8B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1142"/>
            <a:ext cx="4943475" cy="143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BFC18-13A0-4056-8725-448F67A04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902408"/>
            <a:ext cx="7305675" cy="10287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A15844-A457-41F0-9F7B-A75CA3127729}"/>
              </a:ext>
            </a:extLst>
          </p:cNvPr>
          <p:cNvSpPr/>
          <p:nvPr/>
        </p:nvSpPr>
        <p:spPr>
          <a:xfrm>
            <a:off x="6169561" y="3902409"/>
            <a:ext cx="1707614" cy="10286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Navigate 3D Model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FEA30-460D-47E3-8B42-880C0A8B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1142"/>
            <a:ext cx="4943475" cy="1438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10CBB-3C50-45D5-9FC5-D6CFE6BE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37" y="1521142"/>
            <a:ext cx="1290163" cy="3396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BFC18-13A0-4056-8725-448F67A0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902408"/>
            <a:ext cx="7305675" cy="10287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A15844-A457-41F0-9F7B-A75CA3127729}"/>
              </a:ext>
            </a:extLst>
          </p:cNvPr>
          <p:cNvSpPr/>
          <p:nvPr/>
        </p:nvSpPr>
        <p:spPr>
          <a:xfrm>
            <a:off x="4384713" y="3898583"/>
            <a:ext cx="1707614" cy="10286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Suggested Setting </a:t>
            </a:r>
          </a:p>
        </p:txBody>
      </p:sp>
    </p:spTree>
    <p:extLst>
      <p:ext uri="{BB962C8B-B14F-4D97-AF65-F5344CB8AC3E}">
        <p14:creationId xmlns:p14="http://schemas.microsoft.com/office/powerpoint/2010/main" val="328176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Navisworks Settings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49368-5383-44C3-AB13-63B431F6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9" y="1357816"/>
            <a:ext cx="3660116" cy="291891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1190626" y="1595368"/>
            <a:ext cx="809624" cy="1127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26A855-4F9A-4A10-9347-6A367FB4FA89}"/>
              </a:ext>
            </a:extLst>
          </p:cNvPr>
          <p:cNvSpPr/>
          <p:nvPr/>
        </p:nvSpPr>
        <p:spPr>
          <a:xfrm>
            <a:off x="605029" y="2116440"/>
            <a:ext cx="423672" cy="1302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ED60E-F628-4305-BF03-AC6799EB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56" y="1945662"/>
            <a:ext cx="3965645" cy="316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3D87A-0552-4D73-9E8B-5C7EB67CD1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3"/>
          <a:stretch/>
        </p:blipFill>
        <p:spPr>
          <a:xfrm>
            <a:off x="4325540" y="2859637"/>
            <a:ext cx="4624258" cy="272954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B7C723-3E71-4EFE-9CB6-2A3A0B6F3DC5}"/>
              </a:ext>
            </a:extLst>
          </p:cNvPr>
          <p:cNvSpPr/>
          <p:nvPr/>
        </p:nvSpPr>
        <p:spPr>
          <a:xfrm>
            <a:off x="4572000" y="3631099"/>
            <a:ext cx="809624" cy="1127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95BCB6-471A-4DBB-8A92-E4E6FB30DF7C}"/>
              </a:ext>
            </a:extLst>
          </p:cNvPr>
          <p:cNvSpPr/>
          <p:nvPr/>
        </p:nvSpPr>
        <p:spPr>
          <a:xfrm>
            <a:off x="5419724" y="3304054"/>
            <a:ext cx="1364515" cy="7858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60B727-4627-4816-9411-745DF284C36D}"/>
              </a:ext>
            </a:extLst>
          </p:cNvPr>
          <p:cNvSpPr/>
          <p:nvPr/>
        </p:nvSpPr>
        <p:spPr>
          <a:xfrm>
            <a:off x="6897186" y="3526323"/>
            <a:ext cx="1883675" cy="183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Navisworks Settings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9C77C-C963-4940-8078-D4DFF90B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48289"/>
            <a:ext cx="5429250" cy="436245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2357437" y="4214811"/>
            <a:ext cx="1857376" cy="1915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Quantification</a:t>
            </a:r>
          </a:p>
        </p:txBody>
      </p:sp>
    </p:spTree>
    <p:extLst>
      <p:ext uri="{BB962C8B-B14F-4D97-AF65-F5344CB8AC3E}">
        <p14:creationId xmlns:p14="http://schemas.microsoft.com/office/powerpoint/2010/main" val="238760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Setting up workbook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9F694-02E8-4C7D-93E5-47DC1D2A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1" y="1303225"/>
            <a:ext cx="3223260" cy="711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A3E1F-57BC-47A7-84BC-C0A8A67B6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" y="1303225"/>
            <a:ext cx="3132227" cy="1621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6571E-32B8-4D69-A0D3-F716A2AA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39" y="1872998"/>
            <a:ext cx="3210522" cy="2615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4A366-A3D6-48D3-A34F-947650C6D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409" y="2398621"/>
            <a:ext cx="3300064" cy="2615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90277-D34C-4F98-9901-95A35B214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598" y="1885082"/>
            <a:ext cx="2297647" cy="1942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4703D9-C725-4C19-88D0-353E46BC6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598" y="3855175"/>
            <a:ext cx="2352177" cy="20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Dragging items to the workbook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0BAC9-EB74-4F0B-A055-D57ADF09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4" y="1566795"/>
            <a:ext cx="8781692" cy="23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Introduction to Navisworks File System</a:t>
            </a: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3A89A2A-9667-4799-B1E3-D45035E3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99800"/>
              </p:ext>
            </p:extLst>
          </p:nvPr>
        </p:nvGraphicFramePr>
        <p:xfrm>
          <a:off x="571500" y="2110104"/>
          <a:ext cx="8123756" cy="238600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87814">
                  <a:extLst>
                    <a:ext uri="{9D8B030D-6E8A-4147-A177-3AD203B41FA5}">
                      <a16:colId xmlns:a16="http://schemas.microsoft.com/office/drawing/2014/main" val="574822119"/>
                    </a:ext>
                  </a:extLst>
                </a:gridCol>
                <a:gridCol w="2064527">
                  <a:extLst>
                    <a:ext uri="{9D8B030D-6E8A-4147-A177-3AD203B41FA5}">
                      <a16:colId xmlns:a16="http://schemas.microsoft.com/office/drawing/2014/main" val="672422020"/>
                    </a:ext>
                  </a:extLst>
                </a:gridCol>
                <a:gridCol w="2064527">
                  <a:extLst>
                    <a:ext uri="{9D8B030D-6E8A-4147-A177-3AD203B41FA5}">
                      <a16:colId xmlns:a16="http://schemas.microsoft.com/office/drawing/2014/main" val="1369110038"/>
                    </a:ext>
                  </a:extLst>
                </a:gridCol>
                <a:gridCol w="1906888">
                  <a:extLst>
                    <a:ext uri="{9D8B030D-6E8A-4147-A177-3AD203B41FA5}">
                      <a16:colId xmlns:a16="http://schemas.microsoft.com/office/drawing/2014/main" val="1163429730"/>
                    </a:ext>
                  </a:extLst>
                </a:gridCol>
              </a:tblGrid>
              <a:tr h="516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Autodesk Navisworks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Freedom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Autodesk Navisworks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Simulate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Autodesk Navisworks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Manage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829184"/>
                  </a:ext>
                </a:extLst>
              </a:tr>
              <a:tr h="332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 viewing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945772"/>
                  </a:ext>
                </a:extLst>
              </a:tr>
              <a:tr h="29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 Review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1192501"/>
                  </a:ext>
                </a:extLst>
              </a:tr>
              <a:tr h="281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Simulation and Analysis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625399"/>
                  </a:ext>
                </a:extLst>
              </a:tr>
              <a:tr h="291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856692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Remarks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Open NWD only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r>
                        <a:rPr lang="en-US" sz="1100" dirty="0">
                          <a:effectLst/>
                        </a:rPr>
                        <a:t> Clash Detection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02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36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Taking off the entire model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477B1-9ADF-42E4-B6CF-EB6AF2F7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81165"/>
            <a:ext cx="5124608" cy="41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4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Taking off the entire model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11781-B743-4328-83F1-A4C9B278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363980"/>
            <a:ext cx="699115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25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Exporting the takeoff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A1A787-F3BF-4F21-AF5F-023EC414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88785"/>
            <a:ext cx="7368540" cy="35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5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1FA8A-BE1D-4EF7-B557-FC925EDD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2414587"/>
            <a:ext cx="4625340" cy="1628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5D69BC-E585-4537-8FD3-219E4C55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58305"/>
            <a:ext cx="2028825" cy="75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7EB5D-6169-4612-81D1-07ECFE69F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414587"/>
            <a:ext cx="3696652" cy="29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Clash Detection</a:t>
            </a:r>
          </a:p>
        </p:txBody>
      </p:sp>
    </p:spTree>
    <p:extLst>
      <p:ext uri="{BB962C8B-B14F-4D97-AF65-F5344CB8AC3E}">
        <p14:creationId xmlns:p14="http://schemas.microsoft.com/office/powerpoint/2010/main" val="3426603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79EE10-F27F-4E26-B6B2-3C5DA28D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78811"/>
            <a:ext cx="4667250" cy="923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27D09-37BB-497D-89C3-8DB9F144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23" y="1578811"/>
            <a:ext cx="3349465" cy="39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9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7E62B-1ED6-4866-86AB-6F5D86B8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00710"/>
            <a:ext cx="6849269" cy="42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0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27FF91-DAE9-491A-BDAD-91C990B3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21" y="2644861"/>
            <a:ext cx="7028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tifakt"/>
              </a:rPr>
              <a:t>New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	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tifakt"/>
              </a:rPr>
              <a:t>- a clash found for the first time in the current run of the test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Artifakt"/>
              </a:rPr>
              <a:t>Active	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lang="en-US" altLang="en-US" sz="1200" dirty="0">
                <a:ea typeface="Artifakt"/>
              </a:rPr>
              <a:t>- a clash found in a previous run of the test and not resolved</a:t>
            </a:r>
          </a:p>
          <a:p>
            <a:pPr defTabSz="914400"/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Artifakt"/>
              </a:rPr>
              <a:t>Reviewed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lang="en-US" altLang="en-US" sz="1200" dirty="0">
                <a:ea typeface="Artifakt"/>
              </a:rPr>
              <a:t>- a clash previously found and marked by somebody as reviewed</a:t>
            </a:r>
          </a:p>
          <a:p>
            <a:pPr defTabSz="914400"/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Artifakt"/>
              </a:rPr>
              <a:t>Approved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 </a:t>
            </a:r>
            <a:r>
              <a:rPr lang="en-US" altLang="en-US" sz="1200" dirty="0">
                <a:ea typeface="Artifakt"/>
              </a:rPr>
              <a:t>- a clash previously found and approved by someone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Artifakt"/>
              </a:rPr>
              <a:t>Resolved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Artifakt"/>
              </a:rPr>
              <a:t> </a:t>
            </a:r>
            <a:r>
              <a:rPr lang="en-US" altLang="en-US" sz="1200" dirty="0">
                <a:ea typeface="Artifakt"/>
              </a:rPr>
              <a:t>- a clash found in a previous run of the test and not found in the current run of the test </a:t>
            </a:r>
            <a:br>
              <a:rPr lang="en-US" altLang="en-US" sz="1200" dirty="0">
                <a:ea typeface="Artifakt"/>
              </a:rPr>
            </a:br>
            <a:r>
              <a:rPr lang="en-US" altLang="en-US" sz="1200" dirty="0">
                <a:ea typeface="Artifakt"/>
              </a:rPr>
              <a:t>	    or marked by somebody as resolved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0E2980-520E-4E7A-921E-3BA58ECE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60776"/>
            <a:ext cx="5796049" cy="12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1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DDB3D-CF32-4C4C-9BBC-29753D42024B}"/>
              </a:ext>
            </a:extLst>
          </p:cNvPr>
          <p:cNvSpPr/>
          <p:nvPr/>
        </p:nvSpPr>
        <p:spPr>
          <a:xfrm>
            <a:off x="4572000" y="1277804"/>
            <a:ext cx="4381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Hard: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Detecting actual intersections between geometry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Hard (Conservative)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Performing with a conservative intersection method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Clearance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Checking for geometry within a specific distance (tolerance) from other geometry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Duplicates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Detecting for duplicate geometry</a:t>
            </a:r>
            <a:endParaRPr lang="en-U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829C2-11C4-4897-8047-E261A2D3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8305"/>
            <a:ext cx="3781197" cy="45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74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A2550-99FC-4622-AD72-779F01EEB11E}"/>
              </a:ext>
            </a:extLst>
          </p:cNvPr>
          <p:cNvSpPr/>
          <p:nvPr/>
        </p:nvSpPr>
        <p:spPr>
          <a:xfrm>
            <a:off x="4698685" y="1258305"/>
            <a:ext cx="4381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Add Test: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Adding a new test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Reset All: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Resetting all tests. In other words, this will make the clash 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test status New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Compact All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Removing all “Resolved” clash results from the tests to create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smaller files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Delete All: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Deleting all tests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Run All: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Running all tests</a:t>
            </a:r>
            <a:endParaRPr lang="en-U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BE866-1195-4FD8-B100-95873C7B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28803"/>
            <a:ext cx="4137963" cy="16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NWC (Navisworks Cache File)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589066"/>
            <a:ext cx="7094797" cy="305688"/>
          </a:xfrm>
        </p:spPr>
        <p:txBody>
          <a:bodyPr>
            <a:normAutofit/>
          </a:bodyPr>
          <a:lstStyle/>
          <a:p>
            <a:r>
              <a:rPr lang="en-US" dirty="0"/>
              <a:t>- interpreter between Navisworks and other software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Navisworks file types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96FDCC-1E69-49F2-9DF9-747E2C94B98F}"/>
              </a:ext>
            </a:extLst>
          </p:cNvPr>
          <p:cNvSpPr txBox="1">
            <a:spLocks/>
          </p:cNvSpPr>
          <p:nvPr/>
        </p:nvSpPr>
        <p:spPr>
          <a:xfrm>
            <a:off x="577850" y="2363299"/>
            <a:ext cx="5340350" cy="30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NWF (Navisworks File Set)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EE550D0-3B38-442C-9DCC-4CF3F3FB07A7}"/>
              </a:ext>
            </a:extLst>
          </p:cNvPr>
          <p:cNvSpPr txBox="1">
            <a:spLocks/>
          </p:cNvSpPr>
          <p:nvPr/>
        </p:nvSpPr>
        <p:spPr>
          <a:xfrm>
            <a:off x="577850" y="2645850"/>
            <a:ext cx="7094797" cy="78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000" b="0" kern="1200" cap="none" spc="0">
                <a:ln w="0"/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- contain links to the original native files (as listed on the Selection Tree) together with Autodesk Navisworks-specific data, such as review markups</a:t>
            </a:r>
          </a:p>
          <a:p>
            <a:r>
              <a:rPr lang="en-US" dirty="0"/>
              <a:t>- no model geometry is saved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4367E3-6256-4C63-B670-93433AC45702}"/>
              </a:ext>
            </a:extLst>
          </p:cNvPr>
          <p:cNvSpPr txBox="1">
            <a:spLocks/>
          </p:cNvSpPr>
          <p:nvPr/>
        </p:nvSpPr>
        <p:spPr>
          <a:xfrm>
            <a:off x="577850" y="3769242"/>
            <a:ext cx="5340350" cy="30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/>
              </a:rPr>
              <a:t>NWD (Navisworks Model)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45A2D1F-36DF-4ABC-9BB2-726AF710D95B}"/>
              </a:ext>
            </a:extLst>
          </p:cNvPr>
          <p:cNvSpPr txBox="1">
            <a:spLocks/>
          </p:cNvSpPr>
          <p:nvPr/>
        </p:nvSpPr>
        <p:spPr>
          <a:xfrm>
            <a:off x="577850" y="4051794"/>
            <a:ext cx="7094797" cy="30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000" b="0" kern="1200" cap="none" spc="0">
                <a:ln w="0"/>
                <a:solidFill>
                  <a:schemeClr val="tx1"/>
                </a:solidFill>
                <a:effectLst/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contain all model geometry with Autodesk Navisworks-specific data, such as review markups</a:t>
            </a:r>
          </a:p>
        </p:txBody>
      </p:sp>
    </p:spTree>
    <p:extLst>
      <p:ext uri="{BB962C8B-B14F-4D97-AF65-F5344CB8AC3E}">
        <p14:creationId xmlns:p14="http://schemas.microsoft.com/office/powerpoint/2010/main" val="2799208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E575C-C7E9-4A7B-9FB1-00775482E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258306"/>
            <a:ext cx="4127052" cy="2066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A90C4-2214-4010-958C-CF85A61F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88" y="1258305"/>
            <a:ext cx="3137705" cy="31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14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26D4AA-77BD-4262-AD81-F1E8DEA5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258305"/>
            <a:ext cx="3562777" cy="3629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06B138-47BE-4B7C-B24B-4D09A85D4566}"/>
              </a:ext>
            </a:extLst>
          </p:cNvPr>
          <p:cNvSpPr/>
          <p:nvPr/>
        </p:nvSpPr>
        <p:spPr>
          <a:xfrm>
            <a:off x="4673747" y="1266869"/>
            <a:ext cx="4381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Points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Self intersect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Current Selection to Clash Selection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Select in Scene (Shown in Selection Tree)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17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6B138-47BE-4B7C-B24B-4D09A85D4566}"/>
              </a:ext>
            </a:extLst>
          </p:cNvPr>
          <p:cNvSpPr/>
          <p:nvPr/>
        </p:nvSpPr>
        <p:spPr>
          <a:xfrm>
            <a:off x="6361231" y="1244980"/>
            <a:ext cx="1386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Comment</a:t>
            </a:r>
          </a:p>
          <a:p>
            <a:endParaRPr lang="en-US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Status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Assigned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95CC3-9818-4077-B369-53DDAEC7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8305"/>
            <a:ext cx="5527964" cy="3016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54242-8657-45F3-B16B-49683EFB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272476"/>
            <a:ext cx="5527964" cy="1128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E099F-BAEB-4D12-8487-7921CC7C6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231" y="3708732"/>
            <a:ext cx="2397096" cy="17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5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AD6B4-8F03-413B-9186-8614418E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258306"/>
            <a:ext cx="5854700" cy="45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4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Clash Detection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E2375-68E2-4096-B39E-EC3A0AE3D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277211"/>
            <a:ext cx="3033244" cy="4303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BD834-7FA7-4109-B36B-35770CA31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82" y="1277211"/>
            <a:ext cx="5099340" cy="30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7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Animation_1</a:t>
            </a:r>
          </a:p>
        </p:txBody>
      </p:sp>
    </p:spTree>
    <p:extLst>
      <p:ext uri="{BB962C8B-B14F-4D97-AF65-F5344CB8AC3E}">
        <p14:creationId xmlns:p14="http://schemas.microsoft.com/office/powerpoint/2010/main" val="73690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D9877-D264-4125-9BDB-76C80063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58" y="1346718"/>
            <a:ext cx="5749352" cy="291962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3208558" y="2001062"/>
            <a:ext cx="591655" cy="8344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52F725-248E-4282-B2C9-96BD1E9FCD1C}"/>
              </a:ext>
            </a:extLst>
          </p:cNvPr>
          <p:cNvSpPr/>
          <p:nvPr/>
        </p:nvSpPr>
        <p:spPr>
          <a:xfrm>
            <a:off x="3208558" y="1406209"/>
            <a:ext cx="2336565" cy="5948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85DF4-284B-4CEB-9003-CAC07CEA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80952"/>
            <a:ext cx="1821220" cy="1716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DD37C-51C3-4667-8B59-D8617C8E4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874"/>
          <a:stretch/>
        </p:blipFill>
        <p:spPr>
          <a:xfrm>
            <a:off x="571500" y="3220001"/>
            <a:ext cx="2263979" cy="12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4D Construction Sequence</a:t>
            </a:r>
          </a:p>
        </p:txBody>
      </p:sp>
    </p:spTree>
    <p:extLst>
      <p:ext uri="{BB962C8B-B14F-4D97-AF65-F5344CB8AC3E}">
        <p14:creationId xmlns:p14="http://schemas.microsoft.com/office/powerpoint/2010/main" val="2060475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4D Construction Sequence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59EC9-18A4-4A1C-A4CF-571D8D110A51}"/>
              </a:ext>
            </a:extLst>
          </p:cNvPr>
          <p:cNvSpPr/>
          <p:nvPr/>
        </p:nvSpPr>
        <p:spPr>
          <a:xfrm>
            <a:off x="571500" y="3068710"/>
            <a:ext cx="3971430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3D Model</a:t>
            </a:r>
            <a:b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(New Construction/ Existing Building…)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A59D2-A753-44F9-A83D-4EDED0179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2" y="1445836"/>
            <a:ext cx="1966311" cy="1649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BAEF0-7274-4A07-BFFC-FAF41039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597" y="1458567"/>
            <a:ext cx="3756736" cy="1515099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07800A54-4B87-4959-A567-3588AFB9E8CB}"/>
              </a:ext>
            </a:extLst>
          </p:cNvPr>
          <p:cNvSpPr/>
          <p:nvPr/>
        </p:nvSpPr>
        <p:spPr>
          <a:xfrm>
            <a:off x="3116836" y="2047101"/>
            <a:ext cx="507208" cy="458611"/>
          </a:xfrm>
          <a:prstGeom prst="mathPlus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1BF9B-C91A-4F0D-9ABE-8D8E681E2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79" y="3670882"/>
            <a:ext cx="1766639" cy="1743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0DB70-9867-43E2-AD0B-55B72294B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736" y="3747707"/>
            <a:ext cx="1680490" cy="125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C41B6-2EA5-477B-992C-9C4C8F527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555" y="3737878"/>
            <a:ext cx="2235275" cy="16615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14B3E-8023-4506-A43C-C8365C0184FE}"/>
              </a:ext>
            </a:extLst>
          </p:cNvPr>
          <p:cNvSpPr/>
          <p:nvPr/>
        </p:nvSpPr>
        <p:spPr>
          <a:xfrm>
            <a:off x="4237597" y="3049049"/>
            <a:ext cx="397143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Construction Program/ Master 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9B0FF-2598-4E93-83BF-8E41E7FED1C6}"/>
              </a:ext>
            </a:extLst>
          </p:cNvPr>
          <p:cNvSpPr/>
          <p:nvPr/>
        </p:nvSpPr>
        <p:spPr>
          <a:xfrm>
            <a:off x="571500" y="5453920"/>
            <a:ext cx="2070308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Construction Zoning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88757C-5D8D-4D27-AAD4-2E65430F83D3}"/>
              </a:ext>
            </a:extLst>
          </p:cNvPr>
          <p:cNvSpPr/>
          <p:nvPr/>
        </p:nvSpPr>
        <p:spPr>
          <a:xfrm>
            <a:off x="2711579" y="5477097"/>
            <a:ext cx="2070308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Site Layout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B6955-FBF1-482C-843D-B4FE1EC75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998" y="3736732"/>
            <a:ext cx="935057" cy="903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47576-92D7-4F04-8B0F-F2F6560B3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223" y="4497971"/>
            <a:ext cx="797277" cy="9038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45FD50-F49A-4B54-8526-958E8676C577}"/>
              </a:ext>
            </a:extLst>
          </p:cNvPr>
          <p:cNvSpPr/>
          <p:nvPr/>
        </p:nvSpPr>
        <p:spPr>
          <a:xfrm>
            <a:off x="6479869" y="5450735"/>
            <a:ext cx="259070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Construction Equipment/ vehicle</a:t>
            </a:r>
          </a:p>
        </p:txBody>
      </p:sp>
    </p:spTree>
    <p:extLst>
      <p:ext uri="{BB962C8B-B14F-4D97-AF65-F5344CB8AC3E}">
        <p14:creationId xmlns:p14="http://schemas.microsoft.com/office/powerpoint/2010/main" val="1737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711EE-B21A-4139-BC09-39939209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06969"/>
            <a:ext cx="4848225" cy="100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4F3F2C-60AA-4B67-9848-9A54D5EC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79" y="2575665"/>
            <a:ext cx="7164198" cy="21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Navisworks file types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EB60F-C25B-4941-9B39-F9376A92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0" y="1606374"/>
            <a:ext cx="1222818" cy="114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D4467-D14B-4DE3-AA51-3E5E3EF8C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0"/>
          <a:stretch/>
        </p:blipFill>
        <p:spPr>
          <a:xfrm>
            <a:off x="2316983" y="1577967"/>
            <a:ext cx="895408" cy="949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CC2660-E017-45DF-9BEB-6B55509BA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0"/>
          <a:stretch/>
        </p:blipFill>
        <p:spPr>
          <a:xfrm>
            <a:off x="2533551" y="2136035"/>
            <a:ext cx="895408" cy="949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EDBF4E-63B1-45B0-BB1A-A8A919E08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0"/>
          <a:stretch/>
        </p:blipFill>
        <p:spPr>
          <a:xfrm>
            <a:off x="2870436" y="2610949"/>
            <a:ext cx="895408" cy="94982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7EB575-6C96-4F9E-81FC-BBD4E6CCA4F0}"/>
              </a:ext>
            </a:extLst>
          </p:cNvPr>
          <p:cNvCxnSpPr/>
          <p:nvPr/>
        </p:nvCxnSpPr>
        <p:spPr>
          <a:xfrm>
            <a:off x="1526920" y="2145004"/>
            <a:ext cx="6447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us Sign 19">
            <a:extLst>
              <a:ext uri="{FF2B5EF4-FFF2-40B4-BE49-F238E27FC236}">
                <a16:creationId xmlns:a16="http://schemas.microsoft.com/office/drawing/2014/main" id="{0C914339-CB0A-4D24-B2AF-54296727B479}"/>
              </a:ext>
            </a:extLst>
          </p:cNvPr>
          <p:cNvSpPr/>
          <p:nvPr/>
        </p:nvSpPr>
        <p:spPr>
          <a:xfrm>
            <a:off x="3886383" y="2285424"/>
            <a:ext cx="433136" cy="462697"/>
          </a:xfrm>
          <a:prstGeom prst="mathPlus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AEA8C-EF8B-4F9C-84BC-047F4B94C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050" y="2354345"/>
            <a:ext cx="1295400" cy="1238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39DD8F-4EEE-49A1-93A8-59CB4104B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610" y="1656266"/>
            <a:ext cx="2216280" cy="61286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973ADC-676F-4443-99F6-DB467B6E0DA7}"/>
              </a:ext>
            </a:extLst>
          </p:cNvPr>
          <p:cNvCxnSpPr>
            <a:cxnSpLocks/>
          </p:cNvCxnSpPr>
          <p:nvPr/>
        </p:nvCxnSpPr>
        <p:spPr>
          <a:xfrm flipH="1">
            <a:off x="4315822" y="3394906"/>
            <a:ext cx="3697" cy="6679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4D74C0F-092E-4CEE-8B21-9D4F5BB08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666" y="3642820"/>
            <a:ext cx="1422286" cy="16046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C20186-C598-4E76-B22C-95A978385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383" y="4119634"/>
            <a:ext cx="991595" cy="111452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B8DE60-DB1B-4FB3-9D41-2964CB0D8566}"/>
              </a:ext>
            </a:extLst>
          </p:cNvPr>
          <p:cNvCxnSpPr/>
          <p:nvPr/>
        </p:nvCxnSpPr>
        <p:spPr>
          <a:xfrm>
            <a:off x="5691742" y="4652830"/>
            <a:ext cx="6447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C243BA-057F-4EF6-B0E7-85C3CBD6E086}"/>
              </a:ext>
            </a:extLst>
          </p:cNvPr>
          <p:cNvCxnSpPr/>
          <p:nvPr/>
        </p:nvCxnSpPr>
        <p:spPr>
          <a:xfrm>
            <a:off x="6995885" y="1522903"/>
            <a:ext cx="0" cy="41393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FA7BE68-6F4A-4FF9-90DB-0EA1252CC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3807" y="3601829"/>
            <a:ext cx="2197623" cy="340617"/>
          </a:xfrm>
        </p:spPr>
        <p:txBody>
          <a:bodyPr>
            <a:normAutofit/>
          </a:bodyPr>
          <a:lstStyle/>
          <a:p>
            <a:r>
              <a:rPr lang="en-US" sz="1050" b="1" dirty="0">
                <a:effectLst/>
              </a:rPr>
              <a:t>NWC (Navisworks Cache File)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C518E70-901A-457E-B255-EFAD529BDF0F}"/>
              </a:ext>
            </a:extLst>
          </p:cNvPr>
          <p:cNvSpPr txBox="1">
            <a:spLocks/>
          </p:cNvSpPr>
          <p:nvPr/>
        </p:nvSpPr>
        <p:spPr>
          <a:xfrm>
            <a:off x="3378185" y="5311370"/>
            <a:ext cx="2197623" cy="340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/>
              </a:rPr>
              <a:t>NWF (Navisworks File Set)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9336167-E9CF-4E12-AA4D-366CB983613F}"/>
              </a:ext>
            </a:extLst>
          </p:cNvPr>
          <p:cNvSpPr txBox="1">
            <a:spLocks/>
          </p:cNvSpPr>
          <p:nvPr/>
        </p:nvSpPr>
        <p:spPr>
          <a:xfrm>
            <a:off x="7131381" y="5375111"/>
            <a:ext cx="2197623" cy="340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500000000000000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/>
              </a:rPr>
              <a:t>NWD (Navisworks Model)</a:t>
            </a:r>
          </a:p>
        </p:txBody>
      </p:sp>
    </p:spTree>
    <p:extLst>
      <p:ext uri="{BB962C8B-B14F-4D97-AF65-F5344CB8AC3E}">
        <p14:creationId xmlns:p14="http://schemas.microsoft.com/office/powerpoint/2010/main" val="583451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3BDF9-D079-43E9-9616-026BB086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091983"/>
            <a:ext cx="7840217" cy="1601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0D158-9D35-4D07-BDF3-B648B01CA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32"/>
          <a:stretch/>
        </p:blipFill>
        <p:spPr>
          <a:xfrm>
            <a:off x="571500" y="1391473"/>
            <a:ext cx="1260792" cy="4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0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Master Program/ </a:t>
            </a:r>
            <a:r>
              <a:rPr lang="en-US" dirty="0">
                <a:effectLst/>
              </a:rPr>
              <a:t>Construction Schedule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0D158-9D35-4D07-BDF3-B648B01CA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32"/>
          <a:stretch/>
        </p:blipFill>
        <p:spPr>
          <a:xfrm>
            <a:off x="571500" y="1391473"/>
            <a:ext cx="1260792" cy="497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C85A3-7CC7-41BA-A55F-7EC21BEAF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917943"/>
            <a:ext cx="2012309" cy="1685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0CAAD-9B15-4A9B-A71A-BA22BCB18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2" y="3603342"/>
            <a:ext cx="2265306" cy="2205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207CE-9385-4A79-AB61-4D193F5D0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475"/>
          <a:stretch/>
        </p:blipFill>
        <p:spPr>
          <a:xfrm>
            <a:off x="3498753" y="1903608"/>
            <a:ext cx="5032526" cy="29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8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0D158-9D35-4D07-BDF3-B648B01CA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32"/>
          <a:stretch/>
        </p:blipFill>
        <p:spPr>
          <a:xfrm>
            <a:off x="571500" y="1391473"/>
            <a:ext cx="1260792" cy="4975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EB9338-0230-4F59-883B-DE31D57B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2135731"/>
            <a:ext cx="4552950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E17EB-9908-446C-9329-28EC0BF4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098384"/>
            <a:ext cx="33813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7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A9F27-EED7-474C-B0CC-57E7CF22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59" y="1309845"/>
            <a:ext cx="7141810" cy="1747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D4265-6ED9-464C-AC1D-DC761539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" y="2959571"/>
            <a:ext cx="6484690" cy="2740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08E18-254D-4E9D-A925-B39E9D54B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59" y="1309845"/>
            <a:ext cx="620682" cy="10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410727-0276-45AF-835B-AE123E90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0" y="1258305"/>
            <a:ext cx="8782120" cy="3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7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43B4F-1881-49B6-B9EA-96F49513D8D4}"/>
              </a:ext>
            </a:extLst>
          </p:cNvPr>
          <p:cNvSpPr/>
          <p:nvPr/>
        </p:nvSpPr>
        <p:spPr>
          <a:xfrm>
            <a:off x="3025413" y="1440693"/>
            <a:ext cx="57746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and Actual show according to the dates.</a:t>
            </a:r>
          </a:p>
          <a:p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(Actual Differences) shows things at their planned dates but with color info about real late start or early finish.</a:t>
            </a:r>
          </a:p>
          <a:p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against Actual uses the actual dates but includes info if something starts or finishes out of time.</a:t>
            </a:r>
          </a:p>
          <a:p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(Planned Differences) shows things at their actual dates but with color info about planned early start or late finish.</a:t>
            </a: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B6D2-68F4-44CD-9DF6-599DCF1D6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70"/>
          <a:stretch/>
        </p:blipFill>
        <p:spPr>
          <a:xfrm>
            <a:off x="478633" y="1258305"/>
            <a:ext cx="2096788" cy="2049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BD7EC-89E5-4D24-8599-C102E8A9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" y="2056581"/>
            <a:ext cx="2096789" cy="371814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478630" y="4669157"/>
            <a:ext cx="1132056" cy="9305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4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</a:t>
            </a:r>
            <a:r>
              <a:rPr lang="en-US" dirty="0" err="1"/>
              <a:t>TimeLiner</a:t>
            </a:r>
            <a:r>
              <a:rPr lang="en-US" dirty="0"/>
              <a:t> Animation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D4281-2A16-49D5-BED6-2B957594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395914"/>
            <a:ext cx="1821220" cy="1716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BF918-1A77-49DC-B74B-16281739B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874"/>
          <a:stretch/>
        </p:blipFill>
        <p:spPr>
          <a:xfrm>
            <a:off x="478631" y="3313149"/>
            <a:ext cx="2790825" cy="1496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97581-CCCB-42D5-9DE7-2A4E283B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39" y="1258305"/>
            <a:ext cx="2348874" cy="41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4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4D Construction Sequence (AVI)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610259-1DC9-4E5F-B678-5EC1A568D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67"/>
          <a:stretch/>
        </p:blipFill>
        <p:spPr>
          <a:xfrm>
            <a:off x="571499" y="1343025"/>
            <a:ext cx="4646135" cy="7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0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4D Construction </a:t>
            </a:r>
            <a:r>
              <a:rPr lang="en-US" dirty="0" err="1"/>
              <a:t>Sequence_Exercise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94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43B4F-1881-49B6-B9EA-96F49513D8D4}"/>
              </a:ext>
            </a:extLst>
          </p:cNvPr>
          <p:cNvSpPr/>
          <p:nvPr/>
        </p:nvSpPr>
        <p:spPr>
          <a:xfrm>
            <a:off x="571500" y="1258305"/>
            <a:ext cx="577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3D model (NWC)</a:t>
            </a: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798C8-3953-4171-8948-97A6FFC283E6}"/>
              </a:ext>
            </a:extLst>
          </p:cNvPr>
          <p:cNvSpPr/>
          <p:nvPr/>
        </p:nvSpPr>
        <p:spPr>
          <a:xfrm>
            <a:off x="571499" y="2000087"/>
            <a:ext cx="577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Master program by excel (XML =&gt; CSV)</a:t>
            </a: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D428F-F987-4417-824D-14C6570D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2" y="2551613"/>
            <a:ext cx="7343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Export from Revit to Navisworks (NWC)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50D1B-655D-4330-A759-4BDB50155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50940"/>
            <a:ext cx="2706914" cy="4184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66D74F-3CC3-4529-845D-9CB227B3293A}"/>
              </a:ext>
            </a:extLst>
          </p:cNvPr>
          <p:cNvSpPr/>
          <p:nvPr/>
        </p:nvSpPr>
        <p:spPr>
          <a:xfrm>
            <a:off x="3571679" y="5388723"/>
            <a:ext cx="49641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https://www.autodesk.co.uk/products/navisworks/autodesk-navisworks-nwc-export-utility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BAE2B-B424-4AAC-A173-30BD2F08E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79" y="3002270"/>
            <a:ext cx="5345084" cy="2260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F4AC6-E016-4C1A-82B7-C0BFA1FF6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679" y="1730933"/>
            <a:ext cx="54292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3F0AF-D018-4053-960C-DF0D0DCF1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9" y="2426258"/>
            <a:ext cx="1571844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270AD6-D7B5-4596-9D70-0BA89CC84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849" y="1532462"/>
            <a:ext cx="51435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DA8B7-E8BC-4047-B952-96547161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258305"/>
            <a:ext cx="4000500" cy="858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025E4C-748A-4CAE-99B1-F8573A6D5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2295525"/>
            <a:ext cx="27146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FB5C7-ED06-42E0-8B9F-8D89E95F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95525"/>
            <a:ext cx="3869450" cy="34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8A2C2-BD7E-47F3-942E-99DD091E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46440"/>
            <a:ext cx="5305425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4C5CF-0018-4FAD-A741-E64ABB62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110365"/>
            <a:ext cx="3636943" cy="22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56CF0-3BA5-4014-A675-5367FABAC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50904"/>
            <a:ext cx="4914900" cy="22101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E0F988-F85B-4F08-98D8-96EAD6E6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653682"/>
            <a:ext cx="3216925" cy="19429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766E6F-FAB0-472D-A077-49E62201311D}"/>
              </a:ext>
            </a:extLst>
          </p:cNvPr>
          <p:cNvSpPr/>
          <p:nvPr/>
        </p:nvSpPr>
        <p:spPr>
          <a:xfrm>
            <a:off x="3920628" y="3653682"/>
            <a:ext cx="5223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Selection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Search S</a:t>
            </a: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(Find item)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Comments/ User parameters in original source (Revit)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Selection Tree</a:t>
            </a:r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Quick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Hide/ Unhide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Selection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 off “Line” rending</a:t>
            </a: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1B3B3-3B39-487E-A090-5D1FA0FBE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896" y="4651716"/>
            <a:ext cx="18288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663B7-E950-46D3-BCE2-78CEAECA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994"/>
            <a:ext cx="9144000" cy="33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31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9E971-B314-4DB6-9A32-D295F184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49222"/>
            <a:ext cx="5181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02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B7EE6-C916-4A5B-AEB7-2282EF01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60239"/>
            <a:ext cx="7846118" cy="37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95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TimeLiner_Exercise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BFFF3-515E-464C-B85E-B788B6240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2" y="1484029"/>
            <a:ext cx="8414975" cy="38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3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D9877-D264-4125-9BDB-76C80063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58" y="1346718"/>
            <a:ext cx="5749352" cy="291962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3208558" y="2001062"/>
            <a:ext cx="591655" cy="8344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52F725-248E-4282-B2C9-96BD1E9FCD1C}"/>
              </a:ext>
            </a:extLst>
          </p:cNvPr>
          <p:cNvSpPr/>
          <p:nvPr/>
        </p:nvSpPr>
        <p:spPr>
          <a:xfrm>
            <a:off x="3208558" y="1406209"/>
            <a:ext cx="2336565" cy="59485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85DF4-284B-4CEB-9003-CAC07CEA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80952"/>
            <a:ext cx="1821220" cy="1716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DD37C-51C3-4667-8B59-D8617C8E4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874"/>
          <a:stretch/>
        </p:blipFill>
        <p:spPr>
          <a:xfrm>
            <a:off x="571500" y="3220001"/>
            <a:ext cx="2263979" cy="1213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3B7CC-4498-43D6-9CE3-3D8869C0D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90" y="1553387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 4D Construction Sequence (AVI)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610259-1DC9-4E5F-B678-5EC1A568D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67"/>
          <a:stretch/>
        </p:blipFill>
        <p:spPr>
          <a:xfrm>
            <a:off x="571499" y="1343025"/>
            <a:ext cx="4646135" cy="737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6FD9A-1EC3-4F24-80A7-FF0BCEED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2180193"/>
            <a:ext cx="3662825" cy="3522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5CEDBC-FB14-44A5-A525-19EC5B6C7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631" y="2189666"/>
            <a:ext cx="2230570" cy="127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52526-A7CC-452D-8B3F-7C05DCB89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631" y="3570761"/>
            <a:ext cx="3662825" cy="12390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689DB2-4EF2-457B-9170-81A189528AC7}"/>
              </a:ext>
            </a:extLst>
          </p:cNvPr>
          <p:cNvSpPr/>
          <p:nvPr/>
        </p:nvSpPr>
        <p:spPr>
          <a:xfrm>
            <a:off x="5084631" y="4866680"/>
            <a:ext cx="1519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A4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n-US" sz="1600" dirty="0">
                <a:solidFill>
                  <a:srgbClr val="3A4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from </a:t>
            </a:r>
            <a:r>
              <a:rPr lang="en-US" sz="1600" b="1" dirty="0">
                <a:solidFill>
                  <a:srgbClr val="3A4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8-30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F819C3-182F-46DE-AB1F-3B7AF49E6386}"/>
              </a:ext>
            </a:extLst>
          </p:cNvPr>
          <p:cNvSpPr/>
          <p:nvPr/>
        </p:nvSpPr>
        <p:spPr>
          <a:xfrm>
            <a:off x="5084631" y="5236012"/>
            <a:ext cx="3082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A4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Anti-aliasing</a:t>
            </a:r>
            <a:r>
              <a:rPr lang="en-US" sz="1600" dirty="0">
                <a:solidFill>
                  <a:srgbClr val="3A4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between </a:t>
            </a:r>
            <a:r>
              <a:rPr lang="en-US" sz="1600" b="1" dirty="0">
                <a:solidFill>
                  <a:srgbClr val="3A4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(8x-64x)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0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Export from Revit to Navisworks (NWC)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66D74F-3CC3-4529-845D-9CB227B3293A}"/>
              </a:ext>
            </a:extLst>
          </p:cNvPr>
          <p:cNvSpPr/>
          <p:nvPr/>
        </p:nvSpPr>
        <p:spPr>
          <a:xfrm>
            <a:off x="571500" y="1258305"/>
            <a:ext cx="290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C:\Program Files\Autodesk\Revit 2018\Samples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366D5-292F-48C8-9E48-5FCCDDAD9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30689"/>
            <a:ext cx="60674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7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3F1B2-CDF5-4B08-8A7D-CB803600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94460"/>
            <a:ext cx="2514600" cy="22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7ABA39-513A-4DB5-AD2C-6B750919EA1A}"/>
              </a:ext>
            </a:extLst>
          </p:cNvPr>
          <p:cNvSpPr/>
          <p:nvPr/>
        </p:nvSpPr>
        <p:spPr>
          <a:xfrm>
            <a:off x="3565556" y="1339483"/>
            <a:ext cx="3479927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formats of models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EE630-9ACC-48DA-9FEE-32C3F1E84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156"/>
          <a:stretch/>
        </p:blipFill>
        <p:spPr>
          <a:xfrm>
            <a:off x="571500" y="2217008"/>
            <a:ext cx="3868107" cy="1605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B371F-B962-4278-BEBA-550687A1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716" y="2217008"/>
            <a:ext cx="2514600" cy="24239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DA1AB6-3211-47B6-A165-291ED717D506}"/>
              </a:ext>
            </a:extLst>
          </p:cNvPr>
          <p:cNvSpPr/>
          <p:nvPr/>
        </p:nvSpPr>
        <p:spPr>
          <a:xfrm>
            <a:off x="4808716" y="4749433"/>
            <a:ext cx="2622834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model in Navisworks</a:t>
            </a:r>
          </a:p>
        </p:txBody>
      </p:sp>
    </p:spTree>
    <p:extLst>
      <p:ext uri="{BB962C8B-B14F-4D97-AF65-F5344CB8AC3E}">
        <p14:creationId xmlns:p14="http://schemas.microsoft.com/office/powerpoint/2010/main" val="13154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3F1B2-CDF5-4B08-8A7D-CB803600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94460"/>
            <a:ext cx="2514600" cy="22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7ABA39-513A-4DB5-AD2C-6B750919EA1A}"/>
              </a:ext>
            </a:extLst>
          </p:cNvPr>
          <p:cNvSpPr/>
          <p:nvPr/>
        </p:nvSpPr>
        <p:spPr>
          <a:xfrm>
            <a:off x="3565556" y="1339483"/>
            <a:ext cx="3479927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formats of models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EE630-9ACC-48DA-9FEE-32C3F1E84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4" b="71156"/>
          <a:stretch/>
        </p:blipFill>
        <p:spPr>
          <a:xfrm>
            <a:off x="571501" y="2038540"/>
            <a:ext cx="3638550" cy="1605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B371F-B962-4278-BEBA-550687A1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98" y="2038540"/>
            <a:ext cx="2514600" cy="24239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DA1AB6-3211-47B6-A165-291ED717D506}"/>
              </a:ext>
            </a:extLst>
          </p:cNvPr>
          <p:cNvSpPr/>
          <p:nvPr/>
        </p:nvSpPr>
        <p:spPr>
          <a:xfrm>
            <a:off x="4468198" y="4570965"/>
            <a:ext cx="25146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model in Navisworks</a:t>
            </a:r>
            <a:b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(Convert to NWD Format)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33F49-9766-48F4-9395-31E7D7B76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119" y="2366209"/>
            <a:ext cx="2031881" cy="20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ABA39-513A-4DB5-AD2C-6B750919EA1A}"/>
              </a:ext>
            </a:extLst>
          </p:cNvPr>
          <p:cNvSpPr/>
          <p:nvPr/>
        </p:nvSpPr>
        <p:spPr>
          <a:xfrm>
            <a:off x="571500" y="3976818"/>
            <a:ext cx="1723549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C31EA-89F9-436F-BA2B-2D9429297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"/>
          <a:stretch/>
        </p:blipFill>
        <p:spPr>
          <a:xfrm>
            <a:off x="28575" y="1258305"/>
            <a:ext cx="4786313" cy="2447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826BC-08E4-4D46-9A55-C5238FD1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3" y="1260598"/>
            <a:ext cx="4224337" cy="2445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7F80F-E25E-4E59-A111-C4F889354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44" y="3799208"/>
            <a:ext cx="4430077" cy="186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5DB42-C162-43AB-909C-5B9F1BAF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674" y="3799208"/>
            <a:ext cx="1946866" cy="19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ABA39-513A-4DB5-AD2C-6B750919EA1A}"/>
              </a:ext>
            </a:extLst>
          </p:cNvPr>
          <p:cNvSpPr/>
          <p:nvPr/>
        </p:nvSpPr>
        <p:spPr>
          <a:xfrm>
            <a:off x="571500" y="3976818"/>
            <a:ext cx="1723549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C31EA-89F9-436F-BA2B-2D9429297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"/>
          <a:stretch/>
        </p:blipFill>
        <p:spPr>
          <a:xfrm>
            <a:off x="28575" y="1258305"/>
            <a:ext cx="4786313" cy="2447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826BC-08E4-4D46-9A55-C5238FD1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3" y="1260598"/>
            <a:ext cx="4224337" cy="2445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7F80F-E25E-4E59-A111-C4F889354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24" y="3976818"/>
            <a:ext cx="4430077" cy="18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8AC4-31F1-4D97-AE4F-CD78218A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328737"/>
            <a:ext cx="4150344" cy="1795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8BB8A-6AC2-42EA-885B-A25B3EBD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349612"/>
            <a:ext cx="3428999" cy="1773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0647B1-9FA5-43D1-861C-B331C784C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309185"/>
            <a:ext cx="3825240" cy="2378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336485-B61F-47D5-ADFA-46DB62132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09185"/>
            <a:ext cx="3975737" cy="23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A1AB6-3211-47B6-A165-291ED717D506}"/>
              </a:ext>
            </a:extLst>
          </p:cNvPr>
          <p:cNvSpPr/>
          <p:nvPr/>
        </p:nvSpPr>
        <p:spPr>
          <a:xfrm>
            <a:off x="567724" y="3768088"/>
            <a:ext cx="3044155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models in Navisworks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FABEE-9EB0-400E-8C6A-2B8D8566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46" y="2018584"/>
            <a:ext cx="1793087" cy="1038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DAEC29-6D74-463C-BD4D-C04FD4EDE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36538"/>
            <a:ext cx="2068954" cy="1993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CED359-2453-4073-B2E2-62310CA4D88B}"/>
              </a:ext>
            </a:extLst>
          </p:cNvPr>
          <p:cNvSpPr/>
          <p:nvPr/>
        </p:nvSpPr>
        <p:spPr>
          <a:xfrm>
            <a:off x="654739" y="3329940"/>
            <a:ext cx="397143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3D Model in Navisworks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7395F098-FA2B-41F4-9E66-231BBEE1EF48}"/>
              </a:ext>
            </a:extLst>
          </p:cNvPr>
          <p:cNvSpPr/>
          <p:nvPr/>
        </p:nvSpPr>
        <p:spPr>
          <a:xfrm>
            <a:off x="3164203" y="2240710"/>
            <a:ext cx="507208" cy="458611"/>
          </a:xfrm>
          <a:prstGeom prst="mathPlus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7102A8-7630-48D1-A333-FC4127DB0C5C}"/>
              </a:ext>
            </a:extLst>
          </p:cNvPr>
          <p:cNvSpPr/>
          <p:nvPr/>
        </p:nvSpPr>
        <p:spPr>
          <a:xfrm>
            <a:off x="4231388" y="3329940"/>
            <a:ext cx="3609592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Construction Equipment/ vehicle in Navisworks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ACD43-CA0C-485E-9A5F-9382F805A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5" y="4269523"/>
            <a:ext cx="737268" cy="13155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A1635C-D364-4D72-9232-167B8BDC9547}"/>
              </a:ext>
            </a:extLst>
          </p:cNvPr>
          <p:cNvSpPr/>
          <p:nvPr/>
        </p:nvSpPr>
        <p:spPr>
          <a:xfrm>
            <a:off x="4361814" y="4452989"/>
            <a:ext cx="185018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66645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A1AB6-3211-47B6-A165-291ED717D506}"/>
              </a:ext>
            </a:extLst>
          </p:cNvPr>
          <p:cNvSpPr/>
          <p:nvPr/>
        </p:nvSpPr>
        <p:spPr>
          <a:xfrm>
            <a:off x="567724" y="3768088"/>
            <a:ext cx="3044155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models in Navisworks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FABEE-9EB0-400E-8C6A-2B8D8566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46" y="2018584"/>
            <a:ext cx="1793087" cy="1038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DAEC29-6D74-463C-BD4D-C04FD4EDE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36538"/>
            <a:ext cx="2068954" cy="1993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CED359-2453-4073-B2E2-62310CA4D88B}"/>
              </a:ext>
            </a:extLst>
          </p:cNvPr>
          <p:cNvSpPr/>
          <p:nvPr/>
        </p:nvSpPr>
        <p:spPr>
          <a:xfrm>
            <a:off x="654739" y="3329940"/>
            <a:ext cx="397143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3D Model in Navisworks</a:t>
            </a:r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7395F098-FA2B-41F4-9E66-231BBEE1EF48}"/>
              </a:ext>
            </a:extLst>
          </p:cNvPr>
          <p:cNvSpPr/>
          <p:nvPr/>
        </p:nvSpPr>
        <p:spPr>
          <a:xfrm>
            <a:off x="3164203" y="2240710"/>
            <a:ext cx="507208" cy="458611"/>
          </a:xfrm>
          <a:prstGeom prst="mathPlus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7102A8-7630-48D1-A333-FC4127DB0C5C}"/>
              </a:ext>
            </a:extLst>
          </p:cNvPr>
          <p:cNvSpPr/>
          <p:nvPr/>
        </p:nvSpPr>
        <p:spPr>
          <a:xfrm>
            <a:off x="4231388" y="3329940"/>
            <a:ext cx="3609592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Construction Equipment/ vehicle in Navisworks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ACD43-CA0C-485E-9A5F-9382F805A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5" y="4269523"/>
            <a:ext cx="737268" cy="13155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A1635C-D364-4D72-9232-167B8BDC9547}"/>
              </a:ext>
            </a:extLst>
          </p:cNvPr>
          <p:cNvSpPr/>
          <p:nvPr/>
        </p:nvSpPr>
        <p:spPr>
          <a:xfrm>
            <a:off x="4361814" y="4452989"/>
            <a:ext cx="1850186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21CD7-5E97-4162-9E3E-6129D077F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50" y="4410543"/>
            <a:ext cx="40005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F593E-746C-43CA-8678-05CB1CD88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709" y="4452989"/>
            <a:ext cx="1193482" cy="830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67A38C-A62F-4CE6-BE81-4DC5CB6F1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317" y="4453405"/>
            <a:ext cx="752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NWD Model </a:t>
            </a:r>
            <a:r>
              <a:rPr lang="en-US" dirty="0" err="1"/>
              <a:t>Editing_Exercise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F96B3-507E-4801-B006-EF2F8965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400176"/>
            <a:ext cx="4953000" cy="393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A23B9-61C1-418F-9665-48CECEE6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1391443"/>
            <a:ext cx="2860062" cy="39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877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Animation_2</a:t>
            </a:r>
          </a:p>
        </p:txBody>
      </p:sp>
    </p:spTree>
    <p:extLst>
      <p:ext uri="{BB962C8B-B14F-4D97-AF65-F5344CB8AC3E}">
        <p14:creationId xmlns:p14="http://schemas.microsoft.com/office/powerpoint/2010/main" val="15740506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536E0-905A-41A7-BD71-51EC0183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0" y="1471614"/>
            <a:ext cx="5962650" cy="117157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571500" y="1679467"/>
            <a:ext cx="629339" cy="7442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DBC0F-5C3F-4216-9D9F-587DC674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49" y="2673277"/>
            <a:ext cx="3064823" cy="3083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BFB71-CE30-413D-BB54-BE5DDC6EC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912" y="5016318"/>
            <a:ext cx="275272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65BD5-D2B9-48BA-9D26-1B8A807FD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838448"/>
            <a:ext cx="3000375" cy="2752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50C67-F233-4508-827C-38E0E4291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4" y="3429000"/>
            <a:ext cx="2867025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9036E-F03A-446F-8C44-E9C605BDA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390" y="3576640"/>
            <a:ext cx="419444" cy="50622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6A1AEB-61AB-4B9E-A1F7-0583EF114A6F}"/>
              </a:ext>
            </a:extLst>
          </p:cNvPr>
          <p:cNvCxnSpPr/>
          <p:nvPr/>
        </p:nvCxnSpPr>
        <p:spPr>
          <a:xfrm>
            <a:off x="5471405" y="5401977"/>
            <a:ext cx="64470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Export from Revit to Navisworks (NWC)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BE4C2-A966-47A2-9673-7FE51091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8305"/>
            <a:ext cx="4133850" cy="4572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425321-6E11-4800-974E-6FD7EF3B6F62}"/>
              </a:ext>
            </a:extLst>
          </p:cNvPr>
          <p:cNvSpPr/>
          <p:nvPr/>
        </p:nvSpPr>
        <p:spPr>
          <a:xfrm>
            <a:off x="1666874" y="1820027"/>
            <a:ext cx="2219325" cy="6564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F6E25B-9D59-435A-AA31-336A0B5E87DA}"/>
              </a:ext>
            </a:extLst>
          </p:cNvPr>
          <p:cNvSpPr/>
          <p:nvPr/>
        </p:nvSpPr>
        <p:spPr>
          <a:xfrm>
            <a:off x="1666874" y="3170819"/>
            <a:ext cx="2219325" cy="18198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2948BF-1BCA-4BF6-92AF-137509E1F999}"/>
              </a:ext>
            </a:extLst>
          </p:cNvPr>
          <p:cNvSpPr/>
          <p:nvPr/>
        </p:nvSpPr>
        <p:spPr>
          <a:xfrm>
            <a:off x="1666874" y="3594178"/>
            <a:ext cx="2476501" cy="26344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6B7F02-29B2-42B9-AE3A-30A75F47DA88}"/>
              </a:ext>
            </a:extLst>
          </p:cNvPr>
          <p:cNvSpPr/>
          <p:nvPr/>
        </p:nvSpPr>
        <p:spPr>
          <a:xfrm>
            <a:off x="1657350" y="2947231"/>
            <a:ext cx="2219325" cy="181982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EF3D1A-6568-4093-A7A4-1AD8C7854DCB}"/>
              </a:ext>
            </a:extLst>
          </p:cNvPr>
          <p:cNvSpPr/>
          <p:nvPr/>
        </p:nvSpPr>
        <p:spPr>
          <a:xfrm>
            <a:off x="1657349" y="4074434"/>
            <a:ext cx="3152776" cy="477509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3887DF-717C-4B48-A6EA-7C0D845E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4074433"/>
            <a:ext cx="668514" cy="4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0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41EBB-4A6B-436A-8F70-F55352DD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66263"/>
            <a:ext cx="2615560" cy="8811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1FEC63-A61B-4B99-9B97-3D99558543B7}"/>
              </a:ext>
            </a:extLst>
          </p:cNvPr>
          <p:cNvSpPr/>
          <p:nvPr/>
        </p:nvSpPr>
        <p:spPr>
          <a:xfrm>
            <a:off x="3369363" y="1366263"/>
            <a:ext cx="5774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Object Movement</a:t>
            </a:r>
          </a:p>
          <a:p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Object Rotation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Scaling Changes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Color Changes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Transparency Changes</a:t>
            </a:r>
            <a:endParaRPr lang="en-US" sz="16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097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2861E-1B92-463D-AC64-83F3B3F61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18463"/>
            <a:ext cx="5046966" cy="4248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E8987D-17BA-43A4-86D2-4BA19FFB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478" y="1318463"/>
            <a:ext cx="3314700" cy="1800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205D7-AC95-4A1C-8B77-A9E49256D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367" y="4875100"/>
            <a:ext cx="3362588" cy="6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with </a:t>
            </a:r>
            <a:r>
              <a:rPr lang="en-US" dirty="0" err="1"/>
              <a:t>TimeLiner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69E48-92C0-4A42-A572-DF86772BE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464408"/>
            <a:ext cx="8572500" cy="27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06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Animation_3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536E0-905A-41A7-BD71-51EC0183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0" y="1471614"/>
            <a:ext cx="5962650" cy="117157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5077398" y="1685279"/>
            <a:ext cx="816626" cy="7442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0B29-660B-40E6-97D0-4A4FB037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20" y="2843212"/>
            <a:ext cx="5962650" cy="19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547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694D4-6A05-49A1-B77A-9274FBAF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306949"/>
            <a:ext cx="4791121" cy="1835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5B719-5A59-4CB9-B37F-C750080A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" y="3411333"/>
            <a:ext cx="4998026" cy="2280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DCDBD-CB5B-4FD3-AF24-AD6E9549F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771"/>
          <a:stretch/>
        </p:blipFill>
        <p:spPr>
          <a:xfrm>
            <a:off x="7511588" y="1306949"/>
            <a:ext cx="1321724" cy="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Animation_3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C14F3-16DF-411C-A02C-8CCD88FC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423208"/>
            <a:ext cx="4682144" cy="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67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542954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Exercise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F9356-9252-4F31-9398-67E43D73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75" y="1332233"/>
            <a:ext cx="6444225" cy="3953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37545-6F84-49AE-90E2-ED7E3CF1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12953"/>
            <a:ext cx="19621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Appearance Profiler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ED222-C225-4B7C-9AA3-BD363D39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257" y="1348299"/>
            <a:ext cx="5253727" cy="445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201AF-8804-4E3D-86B9-66A8AB8A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48299"/>
            <a:ext cx="2657475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0D591-7F96-4F4A-A90A-B1FB5A186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6923"/>
            <a:ext cx="9144000" cy="32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797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Appearance Profiler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51ECD-88C6-43C3-B168-FC509A9A4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454599"/>
            <a:ext cx="8491651" cy="30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5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Export from Revit to Navisworks (NWC)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2E916E-7613-408E-AEA9-FE9C5B38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8305"/>
            <a:ext cx="4657725" cy="414337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9842C1-290C-41EF-918C-6BC2AC50472F}"/>
              </a:ext>
            </a:extLst>
          </p:cNvPr>
          <p:cNvSpPr/>
          <p:nvPr/>
        </p:nvSpPr>
        <p:spPr>
          <a:xfrm>
            <a:off x="2038350" y="4075694"/>
            <a:ext cx="1857376" cy="1915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39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Get Element Location (View Cube)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78B26-2C9D-46E9-B505-1C0D7092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87012"/>
            <a:ext cx="5177928" cy="313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10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7D879-AC43-4460-86E1-D195C8447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59" y="1258305"/>
            <a:ext cx="5322812" cy="3071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936DD1-5F09-4B3C-AC5E-76A3E682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30" y="2856494"/>
            <a:ext cx="613157" cy="57250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Find Elements in Revit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58F41-280E-46BA-9DD0-F201C6179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258306"/>
            <a:ext cx="507449" cy="572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37CEB-8369-4358-8418-7286F07BE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430" y="2862432"/>
            <a:ext cx="3902118" cy="2934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F0466-FF8C-432F-A104-087C1713F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887" y="3951653"/>
            <a:ext cx="1871662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28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631" y="6524624"/>
            <a:ext cx="7693819" cy="203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Switching back to Revit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7CC66-3300-4B73-B587-FB3C68B3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05992"/>
            <a:ext cx="4039954" cy="2607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5B782-0008-485A-978B-97AD9E33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20" y="3429000"/>
            <a:ext cx="4319280" cy="233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FB058-65CE-4821-A3B4-D9420C324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12" y="1381256"/>
            <a:ext cx="1619476" cy="117173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810BE2-CB08-40DA-A55A-659EBA4F2690}"/>
              </a:ext>
            </a:extLst>
          </p:cNvPr>
          <p:cNvSpPr/>
          <p:nvPr/>
        </p:nvSpPr>
        <p:spPr>
          <a:xfrm>
            <a:off x="7362712" y="2289251"/>
            <a:ext cx="1619476" cy="2637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209DE7-F70E-4B76-A50C-BD9F7802922D}"/>
              </a:ext>
            </a:extLst>
          </p:cNvPr>
          <p:cNvSpPr/>
          <p:nvPr/>
        </p:nvSpPr>
        <p:spPr>
          <a:xfrm>
            <a:off x="2706064" y="2396018"/>
            <a:ext cx="1319836" cy="1569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79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Grouping Clash (Manually)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1987F-E96B-4FF8-A886-12E3A1B1A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1258305"/>
            <a:ext cx="4236474" cy="45619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CF828A-AA04-42E9-83DC-809C4C3C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75137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Clipping Planes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F828A-AA04-42E9-83DC-809C4C3C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.----------------------------------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5BD82-1143-4EFD-AFA4-F4DF5DD4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8305"/>
            <a:ext cx="4242654" cy="4530035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C97DE8E7-5676-4361-8F96-7A0A84D2BDBB}"/>
              </a:ext>
            </a:extLst>
          </p:cNvPr>
          <p:cNvSpPr txBox="1">
            <a:spLocks/>
          </p:cNvSpPr>
          <p:nvPr/>
        </p:nvSpPr>
        <p:spPr>
          <a:xfrm>
            <a:off x="5304370" y="1460041"/>
            <a:ext cx="3112800" cy="1968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To have a better setting on clipping plane: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low number for “Near”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large number for “Far”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121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Viewpoint Setting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F828A-AA04-42E9-83DC-809C4C3C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.----------------------------------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C97DE8E7-5676-4361-8F96-7A0A84D2BDBB}"/>
              </a:ext>
            </a:extLst>
          </p:cNvPr>
          <p:cNvSpPr txBox="1">
            <a:spLocks/>
          </p:cNvSpPr>
          <p:nvPr/>
        </p:nvSpPr>
        <p:spPr>
          <a:xfrm>
            <a:off x="5773293" y="1499833"/>
            <a:ext cx="3112800" cy="1968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Assign special setting for viewpoint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9AEB5-5BD5-4959-97FB-8BAA0AF5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28514"/>
            <a:ext cx="51339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39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Skill</a:t>
            </a:r>
          </a:p>
        </p:txBody>
      </p:sp>
    </p:spTree>
    <p:extLst>
      <p:ext uri="{BB962C8B-B14F-4D97-AF65-F5344CB8AC3E}">
        <p14:creationId xmlns:p14="http://schemas.microsoft.com/office/powerpoint/2010/main" val="5942594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Edit Element Object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3A33C-69E4-4C9E-AB87-975B94EB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66561"/>
            <a:ext cx="7867650" cy="1123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A15844-A457-41F0-9F7B-A75CA3127729}"/>
              </a:ext>
            </a:extLst>
          </p:cNvPr>
          <p:cNvSpPr/>
          <p:nvPr/>
        </p:nvSpPr>
        <p:spPr>
          <a:xfrm>
            <a:off x="1052899" y="1566561"/>
            <a:ext cx="642551" cy="10763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A321C5-910A-4DDB-82E7-337BCABEC10C}"/>
              </a:ext>
            </a:extLst>
          </p:cNvPr>
          <p:cNvSpPr/>
          <p:nvPr/>
        </p:nvSpPr>
        <p:spPr>
          <a:xfrm>
            <a:off x="3629010" y="1566561"/>
            <a:ext cx="1679973" cy="10763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C88B1-B3AD-481B-A6DB-6B21DA279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796445"/>
            <a:ext cx="2725986" cy="30288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425BF-9F01-410C-8E77-8880B7B4334F}"/>
              </a:ext>
            </a:extLst>
          </p:cNvPr>
          <p:cNvSpPr/>
          <p:nvPr/>
        </p:nvSpPr>
        <p:spPr>
          <a:xfrm>
            <a:off x="1613217" y="2998767"/>
            <a:ext cx="642551" cy="3434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80DF4C-53C0-4AD7-80BA-9C38AAE27953}"/>
              </a:ext>
            </a:extLst>
          </p:cNvPr>
          <p:cNvSpPr/>
          <p:nvPr/>
        </p:nvSpPr>
        <p:spPr>
          <a:xfrm>
            <a:off x="731623" y="4131326"/>
            <a:ext cx="2066661" cy="8152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29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Printing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35A62-5647-4AFE-B4B0-91F15A0CE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3"/>
          <a:stretch/>
        </p:blipFill>
        <p:spPr>
          <a:xfrm>
            <a:off x="571501" y="1258306"/>
            <a:ext cx="5247582" cy="4040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C1F3A-FCE7-41B8-95F6-A4495057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66" y="1466181"/>
            <a:ext cx="3787933" cy="425157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148D5F7-0507-4821-A41A-25038C6BD2A9}"/>
              </a:ext>
            </a:extLst>
          </p:cNvPr>
          <p:cNvSpPr/>
          <p:nvPr/>
        </p:nvSpPr>
        <p:spPr>
          <a:xfrm>
            <a:off x="4572000" y="3723700"/>
            <a:ext cx="1024569" cy="448693"/>
          </a:xfrm>
          <a:prstGeom prst="rightArrow">
            <a:avLst>
              <a:gd name="adj1" fmla="val 50000"/>
              <a:gd name="adj2" fmla="val 598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80761-7C98-41F0-AB84-BDA93C6FF358}"/>
              </a:ext>
            </a:extLst>
          </p:cNvPr>
          <p:cNvSpPr/>
          <p:nvPr/>
        </p:nvSpPr>
        <p:spPr>
          <a:xfrm>
            <a:off x="8022509" y="1258305"/>
            <a:ext cx="1099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68714C-F326-4C43-AFF5-EA9F2B3835C0}"/>
              </a:ext>
            </a:extLst>
          </p:cNvPr>
          <p:cNvSpPr/>
          <p:nvPr/>
        </p:nvSpPr>
        <p:spPr>
          <a:xfrm>
            <a:off x="571500" y="5323768"/>
            <a:ext cx="4109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tifakt"/>
              </a:rPr>
              <a:t>maximum image size is 2048 x 2048 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Export Viewpoints Report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9B86D-CCF1-4A62-9D73-6BC1874B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55477"/>
            <a:ext cx="2430508" cy="313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A13A7-DAB4-48DF-BFD7-5EDBD444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43" y="1355477"/>
            <a:ext cx="3296602" cy="1541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6F2C7-8ACD-4525-8179-D3058C514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94" y="1394036"/>
            <a:ext cx="2813124" cy="30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7129</TotalTime>
  <Words>763</Words>
  <Application>Microsoft Office PowerPoint</Application>
  <PresentationFormat>On-screen Show (4:3)</PresentationFormat>
  <Paragraphs>233</Paragraphs>
  <Slides>100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8" baseType="lpstr">
      <vt:lpstr>Arial</vt:lpstr>
      <vt:lpstr>Artifakt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  Autodesk Navisworks Course for Technical Officer (Structural)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Setting </vt:lpstr>
      <vt:lpstr>PowerPoint Presentation</vt:lpstr>
      <vt:lpstr>PowerPoint Presentation</vt:lpstr>
      <vt:lpstr>Quantification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Clash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Animation_1</vt:lpstr>
      <vt:lpstr>PowerPoint Presentation</vt:lpstr>
      <vt:lpstr>4D Construction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4D Construction Sequence_Exercise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NWD Model Editing_Exercise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.----------------------------------</vt:lpstr>
      <vt:lpstr>.----------------------------------</vt:lpstr>
      <vt:lpstr>Presentation Skill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</dc:creator>
  <cp:lastModifiedBy>Admin</cp:lastModifiedBy>
  <cp:revision>493</cp:revision>
  <cp:lastPrinted>2019-01-27T15:45:53Z</cp:lastPrinted>
  <dcterms:created xsi:type="dcterms:W3CDTF">2016-07-05T06:49:53Z</dcterms:created>
  <dcterms:modified xsi:type="dcterms:W3CDTF">2019-01-27T15:59:07Z</dcterms:modified>
</cp:coreProperties>
</file>